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62cdc79831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62cdc79831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62cdc79831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62cdc79831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578fee735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578fee735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578fee7356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578fee7356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578fee7356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578fee7356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2546551" y="952375"/>
            <a:ext cx="3898500" cy="3238749"/>
          </a:xfrm>
          <a:prstGeom prst="rect">
            <a:avLst/>
          </a:prstGeom>
          <a:noFill/>
          <a:ln>
            <a:noFill/>
          </a:ln>
        </p:spPr>
      </p:pic>
      <p:sp>
        <p:nvSpPr>
          <p:cNvPr id="55" name="Google Shape;55;p13"/>
          <p:cNvSpPr txBox="1"/>
          <p:nvPr/>
        </p:nvSpPr>
        <p:spPr>
          <a:xfrm>
            <a:off x="5412650" y="884900"/>
            <a:ext cx="7338900" cy="85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462525" y="562525"/>
            <a:ext cx="4523700" cy="39570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Clr>
                <a:schemeClr val="dk1"/>
              </a:buClr>
              <a:buSzPts val="1100"/>
              <a:buFont typeface="Arial"/>
              <a:buNone/>
            </a:pPr>
            <a:r>
              <a:rPr b="1" lang="nl" sz="1200">
                <a:solidFill>
                  <a:srgbClr val="44A497"/>
                </a:solidFill>
              </a:rPr>
              <a:t>Hier hebben wij aan gewerkt:</a:t>
            </a:r>
            <a:endParaRPr b="1" sz="1200">
              <a:solidFill>
                <a:srgbClr val="44A497"/>
              </a:solidFill>
            </a:endParaRPr>
          </a:p>
          <a:p>
            <a:pPr indent="-304800" lvl="0" marL="457200" rtl="0" algn="l">
              <a:lnSpc>
                <a:spcPct val="115000"/>
              </a:lnSpc>
              <a:spcBef>
                <a:spcPts val="600"/>
              </a:spcBef>
              <a:spcAft>
                <a:spcPts val="0"/>
              </a:spcAft>
              <a:buClr>
                <a:schemeClr val="dk1"/>
              </a:buClr>
              <a:buSzPts val="1200"/>
              <a:buChar char="●"/>
            </a:pPr>
            <a:r>
              <a:rPr lang="nl" sz="1200">
                <a:solidFill>
                  <a:schemeClr val="dk1"/>
                </a:solidFill>
              </a:rPr>
              <a:t>Stichting is in 2015 opgericht</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Website online sinds augustus 2017</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Flyers en visitekaartjes ontwikkeld</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Fondsenwerving</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Vrijwilligers aantrekken</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Aan werkgroepen deelgenomen, waaronder het ontwikkelen van de richtlijnmodule voor PCOS</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Community op Social Media opgebouwd (Facebook sinds november 2014 en Instagram sinds september 2019)</a:t>
            </a:r>
            <a:endParaRPr sz="1200">
              <a:solidFill>
                <a:schemeClr val="dk1"/>
              </a:solidFill>
            </a:endParaRPr>
          </a:p>
          <a:p>
            <a:pPr indent="0" lvl="0" marL="0" rtl="0" algn="l">
              <a:lnSpc>
                <a:spcPct val="115000"/>
              </a:lnSpc>
              <a:spcBef>
                <a:spcPts val="600"/>
              </a:spcBef>
              <a:spcAft>
                <a:spcPts val="0"/>
              </a:spcAft>
              <a:buNone/>
            </a:pPr>
            <a:r>
              <a:rPr b="1" lang="nl" sz="1200">
                <a:solidFill>
                  <a:srgbClr val="44A497"/>
                </a:solidFill>
                <a:highlight>
                  <a:schemeClr val="lt1"/>
                </a:highlight>
              </a:rPr>
              <a:t>Hier werken wij aan:</a:t>
            </a:r>
            <a:endParaRPr b="1" sz="1200">
              <a:solidFill>
                <a:srgbClr val="44A497"/>
              </a:solidFill>
              <a:highlight>
                <a:schemeClr val="lt1"/>
              </a:highlight>
            </a:endParaRPr>
          </a:p>
          <a:p>
            <a:pPr indent="-304800" lvl="0" marL="457200" rtl="0" algn="l">
              <a:lnSpc>
                <a:spcPct val="115000"/>
              </a:lnSpc>
              <a:spcBef>
                <a:spcPts val="600"/>
              </a:spcBef>
              <a:spcAft>
                <a:spcPts val="0"/>
              </a:spcAft>
              <a:buClr>
                <a:schemeClr val="dk1"/>
              </a:buClr>
              <a:buSzPts val="1200"/>
              <a:buChar char="●"/>
            </a:pPr>
            <a:r>
              <a:rPr lang="nl" sz="1200">
                <a:solidFill>
                  <a:schemeClr val="dk1"/>
                </a:solidFill>
              </a:rPr>
              <a:t>Brug bouwen tussen arts en </a:t>
            </a:r>
            <a:r>
              <a:rPr lang="nl" sz="1200">
                <a:solidFill>
                  <a:schemeClr val="dk1"/>
                </a:solidFill>
                <a:highlight>
                  <a:schemeClr val="lt1"/>
                </a:highlight>
              </a:rPr>
              <a:t>patiënt</a:t>
            </a:r>
            <a:endParaRPr sz="1200">
              <a:solidFill>
                <a:schemeClr val="dk1"/>
              </a:solidFill>
              <a:highlight>
                <a:schemeClr val="lt1"/>
              </a:highlight>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Meer bekendheid rondom PCOS </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Kleinschalige informatiebijeenkomsten realiseren</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Vrijwilligers werven</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Fondsenwerving</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Website updaten</a:t>
            </a:r>
            <a:endParaRPr sz="1200">
              <a:solidFill>
                <a:schemeClr val="dk1"/>
              </a:solidFill>
            </a:endParaRPr>
          </a:p>
        </p:txBody>
      </p:sp>
      <p:pic>
        <p:nvPicPr>
          <p:cNvPr id="61" name="Google Shape;61;p14"/>
          <p:cNvPicPr preferRelativeResize="0"/>
          <p:nvPr/>
        </p:nvPicPr>
        <p:blipFill>
          <a:blip r:embed="rId3">
            <a:alphaModFix/>
          </a:blip>
          <a:stretch>
            <a:fillRect/>
          </a:stretch>
        </p:blipFill>
        <p:spPr>
          <a:xfrm>
            <a:off x="8298000" y="4264650"/>
            <a:ext cx="685150" cy="700225"/>
          </a:xfrm>
          <a:prstGeom prst="rect">
            <a:avLst/>
          </a:prstGeom>
          <a:noFill/>
          <a:ln>
            <a:noFill/>
          </a:ln>
        </p:spPr>
      </p:pic>
      <p:pic>
        <p:nvPicPr>
          <p:cNvPr id="62" name="Google Shape;62;p14"/>
          <p:cNvPicPr preferRelativeResize="0"/>
          <p:nvPr/>
        </p:nvPicPr>
        <p:blipFill>
          <a:blip r:embed="rId4">
            <a:alphaModFix/>
          </a:blip>
          <a:stretch>
            <a:fillRect/>
          </a:stretch>
        </p:blipFill>
        <p:spPr>
          <a:xfrm>
            <a:off x="5125126" y="562525"/>
            <a:ext cx="2775151" cy="3912076"/>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nvSpPr>
        <p:spPr>
          <a:xfrm>
            <a:off x="2790350" y="410625"/>
            <a:ext cx="6192900" cy="391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nl" sz="1200">
                <a:solidFill>
                  <a:srgbClr val="44A497"/>
                </a:solidFill>
              </a:rPr>
              <a:t>Online facts 2022-2023 (update april 2023):</a:t>
            </a:r>
            <a:endParaRPr b="1" sz="1200">
              <a:solidFill>
                <a:srgbClr val="44A497"/>
              </a:solidFill>
            </a:endParaRPr>
          </a:p>
          <a:p>
            <a:pPr indent="-304800" lvl="0" marL="457200" rtl="0" algn="l">
              <a:spcBef>
                <a:spcPts val="600"/>
              </a:spcBef>
              <a:spcAft>
                <a:spcPts val="0"/>
              </a:spcAft>
              <a:buClr>
                <a:schemeClr val="dk1"/>
              </a:buClr>
              <a:buSzPts val="1200"/>
              <a:buChar char="●"/>
            </a:pPr>
            <a:r>
              <a:rPr lang="nl" sz="1200">
                <a:solidFill>
                  <a:schemeClr val="dk1"/>
                </a:solidFill>
              </a:rPr>
              <a:t>2500+ likes</a:t>
            </a:r>
            <a:r>
              <a:rPr i="1" lang="nl" sz="1200">
                <a:solidFill>
                  <a:srgbClr val="9900FF"/>
                </a:solidFill>
              </a:rPr>
              <a:t> (stijging van 156% tov 2020-2021)</a:t>
            </a:r>
            <a:r>
              <a:rPr lang="nl" sz="1200">
                <a:solidFill>
                  <a:schemeClr val="dk1"/>
                </a:solidFill>
              </a:rPr>
              <a:t> en 2800+ volgers op Facebook.</a:t>
            </a:r>
            <a:endParaRPr sz="1200">
              <a:solidFill>
                <a:schemeClr val="dk1"/>
              </a:solidFill>
            </a:endParaRPr>
          </a:p>
          <a:p>
            <a:pPr indent="-304800" lvl="0" marL="457200" rtl="0" algn="l">
              <a:spcBef>
                <a:spcPts val="0"/>
              </a:spcBef>
              <a:spcAft>
                <a:spcPts val="0"/>
              </a:spcAft>
              <a:buClr>
                <a:schemeClr val="dk1"/>
              </a:buClr>
              <a:buSzPts val="1200"/>
              <a:buChar char="●"/>
            </a:pPr>
            <a:r>
              <a:rPr lang="nl" sz="1200">
                <a:solidFill>
                  <a:schemeClr val="dk1"/>
                </a:solidFill>
              </a:rPr>
              <a:t>1452 volgers op Instagram </a:t>
            </a:r>
            <a:r>
              <a:rPr i="1" lang="nl" sz="1200">
                <a:solidFill>
                  <a:srgbClr val="9900FF"/>
                </a:solidFill>
              </a:rPr>
              <a:t>(stijging 580% van tov 2020-2021).</a:t>
            </a:r>
            <a:endParaRPr i="1" sz="1200">
              <a:solidFill>
                <a:srgbClr val="9900FF"/>
              </a:solidFill>
            </a:endParaRPr>
          </a:p>
          <a:p>
            <a:pPr indent="-304800" lvl="0" marL="457200" rtl="0" algn="l">
              <a:spcBef>
                <a:spcPts val="0"/>
              </a:spcBef>
              <a:spcAft>
                <a:spcPts val="0"/>
              </a:spcAft>
              <a:buClr>
                <a:schemeClr val="dk1"/>
              </a:buClr>
              <a:buSzPts val="1200"/>
              <a:buChar char="●"/>
            </a:pPr>
            <a:r>
              <a:rPr lang="nl" sz="1200">
                <a:solidFill>
                  <a:schemeClr val="dk1"/>
                </a:solidFill>
              </a:rPr>
              <a:t>In 2022 jaar 55K bezoekers en 69K sessies op de website </a:t>
            </a:r>
            <a:r>
              <a:rPr i="1" lang="nl" sz="1200">
                <a:solidFill>
                  <a:srgbClr val="9900FF"/>
                </a:solidFill>
              </a:rPr>
              <a:t>(daling van 48% bezoekers en 48% sessies tov 2021).</a:t>
            </a:r>
            <a:endParaRPr sz="1200">
              <a:solidFill>
                <a:schemeClr val="dk1"/>
              </a:solidFill>
            </a:endParaRPr>
          </a:p>
          <a:p>
            <a:pPr indent="-304800" lvl="0" marL="457200" rtl="0" algn="l">
              <a:spcBef>
                <a:spcPts val="0"/>
              </a:spcBef>
              <a:spcAft>
                <a:spcPts val="0"/>
              </a:spcAft>
              <a:buClr>
                <a:schemeClr val="dk1"/>
              </a:buClr>
              <a:buSzPts val="1200"/>
              <a:buChar char="●"/>
            </a:pPr>
            <a:r>
              <a:rPr lang="nl" sz="1200">
                <a:solidFill>
                  <a:schemeClr val="dk1"/>
                </a:solidFill>
              </a:rPr>
              <a:t>Tot en met april 2023 16K bezoekers en 20K sessies op de website.</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pic>
        <p:nvPicPr>
          <p:cNvPr id="68" name="Google Shape;68;p15"/>
          <p:cNvPicPr preferRelativeResize="0"/>
          <p:nvPr/>
        </p:nvPicPr>
        <p:blipFill>
          <a:blip r:embed="rId3">
            <a:alphaModFix/>
          </a:blip>
          <a:stretch>
            <a:fillRect/>
          </a:stretch>
        </p:blipFill>
        <p:spPr>
          <a:xfrm>
            <a:off x="8298000" y="4264650"/>
            <a:ext cx="685150" cy="700225"/>
          </a:xfrm>
          <a:prstGeom prst="rect">
            <a:avLst/>
          </a:prstGeom>
          <a:noFill/>
          <a:ln>
            <a:noFill/>
          </a:ln>
        </p:spPr>
      </p:pic>
      <p:pic>
        <p:nvPicPr>
          <p:cNvPr id="69" name="Google Shape;69;p15"/>
          <p:cNvPicPr preferRelativeResize="0"/>
          <p:nvPr/>
        </p:nvPicPr>
        <p:blipFill>
          <a:blip r:embed="rId4">
            <a:alphaModFix/>
          </a:blip>
          <a:stretch>
            <a:fillRect/>
          </a:stretch>
        </p:blipFill>
        <p:spPr>
          <a:xfrm rot="-5400000">
            <a:off x="-104700" y="964675"/>
            <a:ext cx="3322752" cy="221462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nvSpPr>
        <p:spPr>
          <a:xfrm>
            <a:off x="444075" y="192875"/>
            <a:ext cx="8286900" cy="4459200"/>
          </a:xfrm>
          <a:prstGeom prst="rect">
            <a:avLst/>
          </a:prstGeom>
          <a:noFill/>
          <a:ln>
            <a:noFill/>
          </a:ln>
        </p:spPr>
        <p:txBody>
          <a:bodyPr anchorCtr="0" anchor="t" bIns="91425" lIns="91425" spcFirstLastPara="1" rIns="91425" wrap="square" tIns="91425">
            <a:noAutofit/>
          </a:bodyPr>
          <a:lstStyle/>
          <a:p>
            <a:pPr indent="0" lvl="0" marL="0" rtl="0" algn="l">
              <a:lnSpc>
                <a:spcPct val="130000"/>
              </a:lnSpc>
              <a:spcBef>
                <a:spcPts val="0"/>
              </a:spcBef>
              <a:spcAft>
                <a:spcPts val="0"/>
              </a:spcAft>
              <a:buNone/>
            </a:pPr>
            <a:r>
              <a:rPr b="1" lang="nl">
                <a:solidFill>
                  <a:srgbClr val="44A497"/>
                </a:solidFill>
                <a:highlight>
                  <a:srgbClr val="FFFFFF"/>
                </a:highlight>
              </a:rPr>
              <a:t>Penningmeester en vrijwilligers gezocht!</a:t>
            </a:r>
            <a:endParaRPr b="1">
              <a:solidFill>
                <a:srgbClr val="44A497"/>
              </a:solidFill>
              <a:highlight>
                <a:srgbClr val="FFFFFF"/>
              </a:highlight>
            </a:endParaRPr>
          </a:p>
          <a:p>
            <a:pPr indent="0" lvl="0" marL="0" rtl="0" algn="l">
              <a:lnSpc>
                <a:spcPct val="130000"/>
              </a:lnSpc>
              <a:spcBef>
                <a:spcPts val="300"/>
              </a:spcBef>
              <a:spcAft>
                <a:spcPts val="0"/>
              </a:spcAft>
              <a:buNone/>
            </a:pPr>
            <a:r>
              <a:t/>
            </a:r>
            <a:endParaRPr b="1">
              <a:solidFill>
                <a:srgbClr val="44A497"/>
              </a:solidFill>
              <a:highlight>
                <a:srgbClr val="FFFFFF"/>
              </a:highlight>
            </a:endParaRPr>
          </a:p>
          <a:p>
            <a:pPr indent="0" lvl="0" marL="0" rtl="0" algn="l">
              <a:lnSpc>
                <a:spcPct val="130000"/>
              </a:lnSpc>
              <a:spcBef>
                <a:spcPts val="300"/>
              </a:spcBef>
              <a:spcAft>
                <a:spcPts val="0"/>
              </a:spcAft>
              <a:buClr>
                <a:schemeClr val="dk1"/>
              </a:buClr>
              <a:buSzPts val="1100"/>
              <a:buFont typeface="Arial"/>
              <a:buNone/>
            </a:pPr>
            <a:r>
              <a:rPr b="1" lang="nl">
                <a:solidFill>
                  <a:srgbClr val="44A497"/>
                </a:solidFill>
                <a:highlight>
                  <a:srgbClr val="FFFFFF"/>
                </a:highlight>
              </a:rPr>
              <a:t>Het huidige bestuur:</a:t>
            </a:r>
            <a:endParaRPr b="1">
              <a:solidFill>
                <a:srgbClr val="44A497"/>
              </a:solidFill>
              <a:highlight>
                <a:srgbClr val="FFFFFF"/>
              </a:highlight>
            </a:endParaRPr>
          </a:p>
          <a:p>
            <a:pPr indent="0" lvl="0" marL="0" rtl="0" algn="l">
              <a:lnSpc>
                <a:spcPct val="130000"/>
              </a:lnSpc>
              <a:spcBef>
                <a:spcPts val="300"/>
              </a:spcBef>
              <a:spcAft>
                <a:spcPts val="0"/>
              </a:spcAft>
              <a:buClr>
                <a:schemeClr val="dk1"/>
              </a:buClr>
              <a:buSzPts val="1100"/>
              <a:buFont typeface="Arial"/>
              <a:buNone/>
            </a:pPr>
            <a:r>
              <a:rPr lang="nl">
                <a:solidFill>
                  <a:schemeClr val="dk1"/>
                </a:solidFill>
                <a:highlight>
                  <a:srgbClr val="FFFFFF"/>
                </a:highlight>
              </a:rPr>
              <a:t>Voorzitter </a:t>
            </a:r>
            <a:r>
              <a:rPr b="1" lang="nl">
                <a:solidFill>
                  <a:schemeClr val="dk1"/>
                </a:solidFill>
                <a:highlight>
                  <a:srgbClr val="FFFFFF"/>
                </a:highlight>
              </a:rPr>
              <a:t>|</a:t>
            </a:r>
            <a:r>
              <a:rPr lang="nl">
                <a:solidFill>
                  <a:schemeClr val="dk1"/>
                </a:solidFill>
                <a:highlight>
                  <a:srgbClr val="FFFFFF"/>
                </a:highlight>
              </a:rPr>
              <a:t> Roos Knoote </a:t>
            </a:r>
            <a:endParaRPr>
              <a:solidFill>
                <a:schemeClr val="dk1"/>
              </a:solidFill>
              <a:highlight>
                <a:srgbClr val="FFFFFF"/>
              </a:highlight>
            </a:endParaRPr>
          </a:p>
          <a:p>
            <a:pPr indent="0" lvl="0" marL="0" rtl="0" algn="l">
              <a:lnSpc>
                <a:spcPct val="130000"/>
              </a:lnSpc>
              <a:spcBef>
                <a:spcPts val="300"/>
              </a:spcBef>
              <a:spcAft>
                <a:spcPts val="0"/>
              </a:spcAft>
              <a:buClr>
                <a:schemeClr val="dk1"/>
              </a:buClr>
              <a:buSzPts val="1100"/>
              <a:buFont typeface="Arial"/>
              <a:buNone/>
            </a:pPr>
            <a:r>
              <a:rPr lang="nl">
                <a:solidFill>
                  <a:schemeClr val="dk1"/>
                </a:solidFill>
                <a:highlight>
                  <a:srgbClr val="FFFFFF"/>
                </a:highlight>
              </a:rPr>
              <a:t>Secretaris </a:t>
            </a:r>
            <a:r>
              <a:rPr b="1" lang="nl">
                <a:solidFill>
                  <a:schemeClr val="dk1"/>
                </a:solidFill>
                <a:highlight>
                  <a:srgbClr val="FFFFFF"/>
                </a:highlight>
              </a:rPr>
              <a:t>|</a:t>
            </a:r>
            <a:r>
              <a:rPr lang="nl">
                <a:solidFill>
                  <a:schemeClr val="dk1"/>
                </a:solidFill>
                <a:highlight>
                  <a:srgbClr val="FFFFFF"/>
                </a:highlight>
              </a:rPr>
              <a:t> </a:t>
            </a:r>
            <a:r>
              <a:rPr lang="nl">
                <a:solidFill>
                  <a:schemeClr val="dk1"/>
                </a:solidFill>
                <a:highlight>
                  <a:schemeClr val="lt1"/>
                </a:highlight>
              </a:rPr>
              <a:t>Maurena Maarsen</a:t>
            </a:r>
            <a:endParaRPr>
              <a:solidFill>
                <a:schemeClr val="dk1"/>
              </a:solidFill>
              <a:highlight>
                <a:srgbClr val="FFFFFF"/>
              </a:highlight>
            </a:endParaRPr>
          </a:p>
          <a:p>
            <a:pPr indent="0" lvl="0" marL="0" rtl="0" algn="l">
              <a:lnSpc>
                <a:spcPct val="130000"/>
              </a:lnSpc>
              <a:spcBef>
                <a:spcPts val="300"/>
              </a:spcBef>
              <a:spcAft>
                <a:spcPts val="0"/>
              </a:spcAft>
              <a:buNone/>
            </a:pPr>
            <a:r>
              <a:rPr lang="nl">
                <a:solidFill>
                  <a:schemeClr val="dk1"/>
                </a:solidFill>
                <a:highlight>
                  <a:srgbClr val="FFFFFF"/>
                </a:highlight>
              </a:rPr>
              <a:t>Penningmeester </a:t>
            </a:r>
            <a:r>
              <a:rPr b="1" lang="nl">
                <a:solidFill>
                  <a:schemeClr val="dk1"/>
                </a:solidFill>
                <a:highlight>
                  <a:srgbClr val="FFFFFF"/>
                </a:highlight>
              </a:rPr>
              <a:t>|</a:t>
            </a:r>
            <a:r>
              <a:rPr lang="nl">
                <a:solidFill>
                  <a:schemeClr val="dk1"/>
                </a:solidFill>
                <a:highlight>
                  <a:srgbClr val="FFFFFF"/>
                </a:highlight>
              </a:rPr>
              <a:t> VACANT</a:t>
            </a:r>
            <a:endParaRPr>
              <a:solidFill>
                <a:schemeClr val="dk1"/>
              </a:solidFill>
              <a:highlight>
                <a:srgbClr val="FFFFFF"/>
              </a:highlight>
            </a:endParaRPr>
          </a:p>
          <a:p>
            <a:pPr indent="0" lvl="0" marL="0" rtl="0" algn="l">
              <a:lnSpc>
                <a:spcPct val="130000"/>
              </a:lnSpc>
              <a:spcBef>
                <a:spcPts val="300"/>
              </a:spcBef>
              <a:spcAft>
                <a:spcPts val="0"/>
              </a:spcAft>
              <a:buNone/>
            </a:pPr>
            <a:r>
              <a:t/>
            </a:r>
            <a:endParaRPr>
              <a:solidFill>
                <a:schemeClr val="dk1"/>
              </a:solidFill>
              <a:highlight>
                <a:srgbClr val="FFFFFF"/>
              </a:highlight>
            </a:endParaRPr>
          </a:p>
          <a:p>
            <a:pPr indent="0" lvl="0" marL="0" rtl="0" algn="l">
              <a:lnSpc>
                <a:spcPct val="130000"/>
              </a:lnSpc>
              <a:spcBef>
                <a:spcPts val="300"/>
              </a:spcBef>
              <a:spcAft>
                <a:spcPts val="0"/>
              </a:spcAft>
              <a:buNone/>
            </a:pPr>
            <a:r>
              <a:rPr lang="nl">
                <a:solidFill>
                  <a:schemeClr val="dk1"/>
                </a:solidFill>
                <a:highlight>
                  <a:srgbClr val="FFFFFF"/>
                </a:highlight>
              </a:rPr>
              <a:t>Roos heeft aangegeven de rol van voorzitter op zich te willen nemen en Marcella heeft besloten om na 9 jaar iets meer naar de achtergrond te gaan als algemeen bestuurslid.</a:t>
            </a:r>
            <a:endParaRPr>
              <a:solidFill>
                <a:schemeClr val="dk1"/>
              </a:solidFill>
              <a:highlight>
                <a:srgbClr val="FFFFFF"/>
              </a:highlight>
            </a:endParaRPr>
          </a:p>
          <a:p>
            <a:pPr indent="0" lvl="0" marL="0" rtl="0" algn="l">
              <a:lnSpc>
                <a:spcPct val="130000"/>
              </a:lnSpc>
              <a:spcBef>
                <a:spcPts val="300"/>
              </a:spcBef>
              <a:spcAft>
                <a:spcPts val="0"/>
              </a:spcAft>
              <a:buNone/>
            </a:pPr>
            <a:r>
              <a:rPr lang="nl">
                <a:solidFill>
                  <a:schemeClr val="dk1"/>
                </a:solidFill>
                <a:highlight>
                  <a:srgbClr val="FFFFFF"/>
                </a:highlight>
              </a:rPr>
              <a:t>Maurena zal de functie van secretaris overnemen van Marcella, waardoor de functie van penningmeester open komt te staan. Tot die tijd Maurena de taken van penningmeester ook op zich nemen.</a:t>
            </a:r>
            <a:endParaRPr>
              <a:solidFill>
                <a:schemeClr val="dk1"/>
              </a:solidFill>
              <a:highlight>
                <a:srgbClr val="FFFFFF"/>
              </a:highlight>
            </a:endParaRPr>
          </a:p>
          <a:p>
            <a:pPr indent="0" lvl="0" marL="0" rtl="0" algn="l">
              <a:lnSpc>
                <a:spcPct val="130000"/>
              </a:lnSpc>
              <a:spcBef>
                <a:spcPts val="300"/>
              </a:spcBef>
              <a:spcAft>
                <a:spcPts val="0"/>
              </a:spcAft>
              <a:buNone/>
            </a:pPr>
            <a:r>
              <a:t/>
            </a:r>
            <a:endParaRPr>
              <a:solidFill>
                <a:srgbClr val="787878"/>
              </a:solidFill>
              <a:highlight>
                <a:srgbClr val="FFFFFF"/>
              </a:highlight>
            </a:endParaRPr>
          </a:p>
          <a:p>
            <a:pPr indent="0" lvl="0" marL="0" rtl="0" algn="l">
              <a:lnSpc>
                <a:spcPct val="115000"/>
              </a:lnSpc>
              <a:spcBef>
                <a:spcPts val="300"/>
              </a:spcBef>
              <a:spcAft>
                <a:spcPts val="0"/>
              </a:spcAft>
              <a:buNone/>
            </a:pPr>
            <a:r>
              <a:rPr lang="nl">
                <a:highlight>
                  <a:srgbClr val="FFFFFF"/>
                </a:highlight>
              </a:rPr>
              <a:t>Daarnaast zijn altijd op zoek naar vrijwilligers die op verschillende vlakken iets voor ons kunnen betekenen! In de volgende sheet bespreken wij de lopende actiepunten.</a:t>
            </a:r>
            <a:endParaRPr>
              <a:highlight>
                <a:srgbClr val="FFFFFF"/>
              </a:highlight>
            </a:endParaRPr>
          </a:p>
          <a:p>
            <a:pPr indent="0" lvl="0" marL="0" rtl="0" algn="l">
              <a:lnSpc>
                <a:spcPct val="115000"/>
              </a:lnSpc>
              <a:spcBef>
                <a:spcPts val="600"/>
              </a:spcBef>
              <a:spcAft>
                <a:spcPts val="0"/>
              </a:spcAft>
              <a:buNone/>
            </a:pPr>
            <a:r>
              <a:t/>
            </a:r>
            <a:endParaRPr sz="1200">
              <a:highlight>
                <a:srgbClr val="FFFFFF"/>
              </a:highlight>
            </a:endParaRPr>
          </a:p>
          <a:p>
            <a:pPr indent="0" lvl="0" marL="0" rtl="0" algn="l">
              <a:lnSpc>
                <a:spcPct val="115000"/>
              </a:lnSpc>
              <a:spcBef>
                <a:spcPts val="0"/>
              </a:spcBef>
              <a:spcAft>
                <a:spcPts val="0"/>
              </a:spcAft>
              <a:buNone/>
            </a:pPr>
            <a:r>
              <a:t/>
            </a:r>
            <a:endParaRPr sz="1200">
              <a:highlight>
                <a:srgbClr val="FFFFFF"/>
              </a:highlight>
            </a:endParaRPr>
          </a:p>
          <a:p>
            <a:pPr indent="0" lvl="0" marL="0" rtl="0" algn="l">
              <a:lnSpc>
                <a:spcPct val="115000"/>
              </a:lnSpc>
              <a:spcBef>
                <a:spcPts val="0"/>
              </a:spcBef>
              <a:spcAft>
                <a:spcPts val="0"/>
              </a:spcAft>
              <a:buNone/>
            </a:pPr>
            <a:r>
              <a:t/>
            </a:r>
            <a:endParaRPr sz="1200">
              <a:solidFill>
                <a:schemeClr val="dk1"/>
              </a:solidFill>
            </a:endParaRPr>
          </a:p>
          <a:p>
            <a:pPr indent="0" lvl="0" marL="914400" rtl="0" algn="l">
              <a:lnSpc>
                <a:spcPct val="115000"/>
              </a:lnSpc>
              <a:spcBef>
                <a:spcPts val="600"/>
              </a:spcBef>
              <a:spcAft>
                <a:spcPts val="600"/>
              </a:spcAft>
              <a:buNone/>
            </a:pPr>
            <a:r>
              <a:t/>
            </a:r>
            <a:endParaRPr sz="1200">
              <a:solidFill>
                <a:schemeClr val="dk1"/>
              </a:solidFill>
            </a:endParaRPr>
          </a:p>
        </p:txBody>
      </p:sp>
      <p:pic>
        <p:nvPicPr>
          <p:cNvPr id="75" name="Google Shape;75;p16"/>
          <p:cNvPicPr preferRelativeResize="0"/>
          <p:nvPr/>
        </p:nvPicPr>
        <p:blipFill>
          <a:blip r:embed="rId3">
            <a:alphaModFix/>
          </a:blip>
          <a:stretch>
            <a:fillRect/>
          </a:stretch>
        </p:blipFill>
        <p:spPr>
          <a:xfrm>
            <a:off x="8298000" y="4264650"/>
            <a:ext cx="685150" cy="7002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nvSpPr>
        <p:spPr>
          <a:xfrm>
            <a:off x="354050" y="157075"/>
            <a:ext cx="7944000" cy="4665000"/>
          </a:xfrm>
          <a:prstGeom prst="rect">
            <a:avLst/>
          </a:prstGeom>
          <a:noFill/>
          <a:ln>
            <a:noFill/>
          </a:ln>
        </p:spPr>
        <p:txBody>
          <a:bodyPr anchorCtr="0" anchor="t" bIns="91425" lIns="91425" spcFirstLastPara="1" rIns="91425" wrap="square" tIns="91425">
            <a:noAutofit/>
          </a:bodyPr>
          <a:lstStyle/>
          <a:p>
            <a:pPr indent="0" lvl="0" marL="0" rtl="0" algn="l">
              <a:lnSpc>
                <a:spcPct val="130000"/>
              </a:lnSpc>
              <a:spcBef>
                <a:spcPts val="0"/>
              </a:spcBef>
              <a:spcAft>
                <a:spcPts val="0"/>
              </a:spcAft>
              <a:buNone/>
            </a:pPr>
            <a:r>
              <a:rPr b="1" lang="nl">
                <a:solidFill>
                  <a:srgbClr val="44A497"/>
                </a:solidFill>
                <a:highlight>
                  <a:srgbClr val="FFFFFF"/>
                </a:highlight>
              </a:rPr>
              <a:t>Wij kunnen hulp gebruiken met:</a:t>
            </a:r>
            <a:endParaRPr b="1">
              <a:solidFill>
                <a:srgbClr val="44A497"/>
              </a:solidFill>
              <a:highlight>
                <a:srgbClr val="FFFFFF"/>
              </a:highlight>
            </a:endParaRPr>
          </a:p>
          <a:p>
            <a:pPr indent="0" lvl="0" marL="0" rtl="0" algn="l">
              <a:lnSpc>
                <a:spcPct val="130000"/>
              </a:lnSpc>
              <a:spcBef>
                <a:spcPts val="300"/>
              </a:spcBef>
              <a:spcAft>
                <a:spcPts val="0"/>
              </a:spcAft>
              <a:buNone/>
            </a:pPr>
            <a:r>
              <a:t/>
            </a:r>
            <a:endParaRPr b="1">
              <a:solidFill>
                <a:srgbClr val="44A497"/>
              </a:solidFill>
              <a:highlight>
                <a:srgbClr val="FFFFFF"/>
              </a:highlight>
            </a:endParaRPr>
          </a:p>
          <a:p>
            <a:pPr indent="-317500" lvl="0" marL="269999" marR="0" rtl="0" algn="l">
              <a:lnSpc>
                <a:spcPct val="115000"/>
              </a:lnSpc>
              <a:spcBef>
                <a:spcPts val="300"/>
              </a:spcBef>
              <a:spcAft>
                <a:spcPts val="0"/>
              </a:spcAft>
              <a:buClr>
                <a:schemeClr val="dk1"/>
              </a:buClr>
              <a:buSzPts val="1400"/>
              <a:buAutoNum type="arabicParenR"/>
            </a:pPr>
            <a:r>
              <a:rPr b="1" lang="nl">
                <a:solidFill>
                  <a:srgbClr val="FF0000"/>
                </a:solidFill>
              </a:rPr>
              <a:t>PRIO 1: </a:t>
            </a:r>
            <a:r>
              <a:rPr lang="nl">
                <a:solidFill>
                  <a:schemeClr val="dk1"/>
                </a:solidFill>
              </a:rPr>
              <a:t>Fondsenwerving op groot- en kleinschalig niveau &gt; de stichting gaat op deze manier het einde van dit jaar niet halen..</a:t>
            </a:r>
            <a:endParaRPr>
              <a:solidFill>
                <a:schemeClr val="dk1"/>
              </a:solidFill>
            </a:endParaRPr>
          </a:p>
          <a:p>
            <a:pPr indent="-317500" lvl="0" marL="269999" rtl="0" algn="l">
              <a:lnSpc>
                <a:spcPct val="115000"/>
              </a:lnSpc>
              <a:spcBef>
                <a:spcPts val="0"/>
              </a:spcBef>
              <a:spcAft>
                <a:spcPts val="0"/>
              </a:spcAft>
              <a:buClr>
                <a:schemeClr val="dk1"/>
              </a:buClr>
              <a:buSzPts val="1400"/>
              <a:buAutoNum type="arabicParenR"/>
            </a:pPr>
            <a:r>
              <a:rPr lang="nl">
                <a:solidFill>
                  <a:schemeClr val="dk1"/>
                </a:solidFill>
              </a:rPr>
              <a:t>Uitbreiding/vernieuwing van teksten op de website &gt; wij willen deze per onderwerp weer onder de loep nemen met inachtneming dat wij neutraal moeten blijven en ons op de wetenschappelijke feiten moeten houden.</a:t>
            </a:r>
            <a:endParaRPr>
              <a:solidFill>
                <a:schemeClr val="dk1"/>
              </a:solidFill>
            </a:endParaRPr>
          </a:p>
          <a:p>
            <a:pPr indent="-317500" lvl="0" marL="269999" rtl="0" algn="l">
              <a:lnSpc>
                <a:spcPct val="115000"/>
              </a:lnSpc>
              <a:spcBef>
                <a:spcPts val="0"/>
              </a:spcBef>
              <a:spcAft>
                <a:spcPts val="0"/>
              </a:spcAft>
              <a:buClr>
                <a:schemeClr val="dk1"/>
              </a:buClr>
              <a:buSzPts val="1400"/>
              <a:buAutoNum type="arabicParenR"/>
            </a:pPr>
            <a:r>
              <a:rPr lang="nl">
                <a:solidFill>
                  <a:schemeClr val="dk1"/>
                </a:solidFill>
              </a:rPr>
              <a:t>De website iets persoonlijker maken. De stichting is hier al mee begonnen door persoonlijke verhalen op de website te plaatsen + wij willen onder het kopje “over ons” een zelfgeschreven, kort stukje tekst over de bestuursleden en de vrijwilligers en een foto uitbreiden/updaten.</a:t>
            </a:r>
            <a:endParaRPr>
              <a:solidFill>
                <a:schemeClr val="dk1"/>
              </a:solidFill>
            </a:endParaRPr>
          </a:p>
          <a:p>
            <a:pPr indent="-317500" lvl="0" marL="269999" marR="0" rtl="0" algn="l">
              <a:lnSpc>
                <a:spcPct val="115000"/>
              </a:lnSpc>
              <a:spcBef>
                <a:spcPts val="0"/>
              </a:spcBef>
              <a:spcAft>
                <a:spcPts val="0"/>
              </a:spcAft>
              <a:buClr>
                <a:schemeClr val="dk1"/>
              </a:buClr>
              <a:buSzPts val="1400"/>
              <a:buAutoNum type="arabicParenR"/>
            </a:pPr>
            <a:r>
              <a:rPr lang="nl">
                <a:solidFill>
                  <a:schemeClr val="dk1"/>
                </a:solidFill>
              </a:rPr>
              <a:t>Er is in 2021 een YouTube kanaal aangemaakt: deze wil de stichting vullen met al bestaande Nederlandstalige en Engelstalige wetenschappelijke video’s, maar ook persoonlijke video's van al bestaande kanalen of wellicht dat nav een oproep vrouwen zelf iets willen opnemen en wij dit kunnen posten. </a:t>
            </a:r>
            <a:endParaRPr>
              <a:solidFill>
                <a:schemeClr val="dk1"/>
              </a:solidFill>
            </a:endParaRPr>
          </a:p>
          <a:p>
            <a:pPr indent="-317500" lvl="0" marL="269999" rtl="0" algn="l">
              <a:lnSpc>
                <a:spcPct val="115000"/>
              </a:lnSpc>
              <a:spcBef>
                <a:spcPts val="0"/>
              </a:spcBef>
              <a:spcAft>
                <a:spcPts val="0"/>
              </a:spcAft>
              <a:buClr>
                <a:schemeClr val="dk1"/>
              </a:buClr>
              <a:buSzPts val="1400"/>
              <a:buAutoNum type="arabicParenR"/>
            </a:pPr>
            <a:r>
              <a:rPr lang="nl">
                <a:solidFill>
                  <a:schemeClr val="dk1"/>
                </a:solidFill>
              </a:rPr>
              <a:t>Online en offline tijdschriften aanschrijven voor meer bekendheid voor de Stichting en PCOS </a:t>
            </a:r>
            <a:r>
              <a:rPr i="1" lang="nl">
                <a:solidFill>
                  <a:schemeClr val="dk1"/>
                </a:solidFill>
              </a:rPr>
              <a:t>&gt; tekst opmaken die verstuurd kan worden (er is een verouderde versie van de voormalige voorzitter)</a:t>
            </a:r>
            <a:r>
              <a:rPr lang="nl">
                <a:solidFill>
                  <a:schemeClr val="dk1"/>
                </a:solidFill>
              </a:rPr>
              <a:t>.</a:t>
            </a:r>
            <a:endParaRPr>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914400" rtl="0" algn="l">
              <a:lnSpc>
                <a:spcPct val="115000"/>
              </a:lnSpc>
              <a:spcBef>
                <a:spcPts val="600"/>
              </a:spcBef>
              <a:spcAft>
                <a:spcPts val="600"/>
              </a:spcAft>
              <a:buNone/>
            </a:pPr>
            <a:r>
              <a:t/>
            </a:r>
            <a:endParaRPr sz="1200">
              <a:solidFill>
                <a:schemeClr val="dk1"/>
              </a:solidFill>
            </a:endParaRPr>
          </a:p>
        </p:txBody>
      </p:sp>
      <p:pic>
        <p:nvPicPr>
          <p:cNvPr id="81" name="Google Shape;81;p17"/>
          <p:cNvPicPr preferRelativeResize="0"/>
          <p:nvPr/>
        </p:nvPicPr>
        <p:blipFill>
          <a:blip r:embed="rId3">
            <a:alphaModFix/>
          </a:blip>
          <a:stretch>
            <a:fillRect/>
          </a:stretch>
        </p:blipFill>
        <p:spPr>
          <a:xfrm>
            <a:off x="8298000" y="4264650"/>
            <a:ext cx="685150" cy="700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nvSpPr>
        <p:spPr>
          <a:xfrm>
            <a:off x="354050" y="157075"/>
            <a:ext cx="8518500" cy="4665000"/>
          </a:xfrm>
          <a:prstGeom prst="rect">
            <a:avLst/>
          </a:prstGeom>
          <a:noFill/>
          <a:ln>
            <a:noFill/>
          </a:ln>
        </p:spPr>
        <p:txBody>
          <a:bodyPr anchorCtr="0" anchor="t" bIns="91425" lIns="91425" spcFirstLastPara="1" rIns="91425" wrap="square" tIns="91425">
            <a:noAutofit/>
          </a:bodyPr>
          <a:lstStyle/>
          <a:p>
            <a:pPr indent="0" lvl="0" marL="0" rtl="0" algn="l">
              <a:lnSpc>
                <a:spcPct val="130000"/>
              </a:lnSpc>
              <a:spcBef>
                <a:spcPts val="0"/>
              </a:spcBef>
              <a:spcAft>
                <a:spcPts val="0"/>
              </a:spcAft>
              <a:buNone/>
            </a:pPr>
            <a:r>
              <a:rPr b="1" lang="nl">
                <a:solidFill>
                  <a:srgbClr val="44A497"/>
                </a:solidFill>
                <a:highlight>
                  <a:srgbClr val="FFFFFF"/>
                </a:highlight>
              </a:rPr>
              <a:t>Wij kunnen hulp gebruiken met:</a:t>
            </a:r>
            <a:endParaRPr>
              <a:solidFill>
                <a:schemeClr val="dk1"/>
              </a:solidFill>
            </a:endParaRPr>
          </a:p>
          <a:p>
            <a:pPr indent="0" lvl="0" marL="914400" rtl="0" algn="l">
              <a:lnSpc>
                <a:spcPct val="115000"/>
              </a:lnSpc>
              <a:spcBef>
                <a:spcPts val="30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nl">
                <a:solidFill>
                  <a:schemeClr val="dk1"/>
                </a:solidFill>
              </a:rPr>
              <a:t>6)	Verspreiden van onze (digitale) informatiefolder &gt; er is een lijst met potentiële locaties zoals </a:t>
            </a:r>
            <a:endParaRPr>
              <a:solidFill>
                <a:schemeClr val="dk1"/>
              </a:solidFill>
            </a:endParaRPr>
          </a:p>
          <a:p>
            <a:pPr indent="457200" lvl="0" marL="0" rtl="0" algn="l">
              <a:lnSpc>
                <a:spcPct val="115000"/>
              </a:lnSpc>
              <a:spcBef>
                <a:spcPts val="0"/>
              </a:spcBef>
              <a:spcAft>
                <a:spcPts val="0"/>
              </a:spcAft>
              <a:buNone/>
            </a:pPr>
            <a:r>
              <a:rPr lang="nl">
                <a:solidFill>
                  <a:schemeClr val="dk1"/>
                </a:solidFill>
              </a:rPr>
              <a:t>huisartsenposten, ziekenhuizen, ivf centra, etc. Deze hebben wij in het verleden al eens </a:t>
            </a:r>
            <a:endParaRPr>
              <a:solidFill>
                <a:schemeClr val="dk1"/>
              </a:solidFill>
            </a:endParaRPr>
          </a:p>
          <a:p>
            <a:pPr indent="457200" lvl="0" marL="0" rtl="0" algn="l">
              <a:lnSpc>
                <a:spcPct val="115000"/>
              </a:lnSpc>
              <a:spcBef>
                <a:spcPts val="0"/>
              </a:spcBef>
              <a:spcAft>
                <a:spcPts val="0"/>
              </a:spcAft>
              <a:buNone/>
            </a:pPr>
            <a:r>
              <a:rPr lang="nl">
                <a:solidFill>
                  <a:schemeClr val="dk1"/>
                </a:solidFill>
              </a:rPr>
              <a:t>aangeschreven, wellicht nogmaals benaderen via de mail of telefoon?</a:t>
            </a:r>
            <a:endParaRPr>
              <a:solidFill>
                <a:schemeClr val="dk1"/>
              </a:solidFill>
            </a:endParaRPr>
          </a:p>
          <a:p>
            <a:pPr indent="0" lvl="0" marL="0" rtl="0" algn="l">
              <a:lnSpc>
                <a:spcPct val="115000"/>
              </a:lnSpc>
              <a:spcBef>
                <a:spcPts val="0"/>
              </a:spcBef>
              <a:spcAft>
                <a:spcPts val="0"/>
              </a:spcAft>
              <a:buNone/>
            </a:pPr>
            <a:r>
              <a:rPr lang="nl">
                <a:solidFill>
                  <a:schemeClr val="dk1"/>
                </a:solidFill>
              </a:rPr>
              <a:t>7) 	Onderzoeken op welke websites (in brede vorm) wij staan vermeld en waar (nog) niet &gt; deze </a:t>
            </a:r>
            <a:endParaRPr>
              <a:solidFill>
                <a:schemeClr val="dk1"/>
              </a:solidFill>
            </a:endParaRPr>
          </a:p>
          <a:p>
            <a:pPr indent="0" lvl="0" marL="457200" rtl="0" algn="l">
              <a:lnSpc>
                <a:spcPct val="115000"/>
              </a:lnSpc>
              <a:spcBef>
                <a:spcPts val="0"/>
              </a:spcBef>
              <a:spcAft>
                <a:spcPts val="0"/>
              </a:spcAft>
              <a:buNone/>
            </a:pPr>
            <a:r>
              <a:rPr lang="nl">
                <a:solidFill>
                  <a:schemeClr val="dk1"/>
                </a:solidFill>
              </a:rPr>
              <a:t>aanschrijven. Wij staan bijvoorbeeld op Freya, Erasmus, DeGynaecoloog, UMCG, Nederlandse Vereniging voor Endocrinologie vermeld. Maar het zou te gek zij als wij op de websites van alle ziekenhuizen worden vermeld.</a:t>
            </a:r>
            <a:endParaRPr>
              <a:solidFill>
                <a:schemeClr val="dk1"/>
              </a:solidFill>
            </a:endParaRPr>
          </a:p>
          <a:p>
            <a:pPr indent="0" lvl="0" marL="0" rtl="0" algn="l">
              <a:lnSpc>
                <a:spcPct val="115000"/>
              </a:lnSpc>
              <a:spcBef>
                <a:spcPts val="0"/>
              </a:spcBef>
              <a:spcAft>
                <a:spcPts val="0"/>
              </a:spcAft>
              <a:buNone/>
            </a:pPr>
            <a:r>
              <a:rPr lang="nl">
                <a:solidFill>
                  <a:schemeClr val="dk1"/>
                </a:solidFill>
              </a:rPr>
              <a:t>8) 	Plannen voor de toekomst: “PCOS on tour” (kleinschalige bijeenkomsten). Het enige probleem waar </a:t>
            </a:r>
            <a:endParaRPr>
              <a:solidFill>
                <a:schemeClr val="dk1"/>
              </a:solidFill>
            </a:endParaRPr>
          </a:p>
          <a:p>
            <a:pPr indent="457200" lvl="0" marL="0" rtl="0" algn="l">
              <a:lnSpc>
                <a:spcPct val="115000"/>
              </a:lnSpc>
              <a:spcBef>
                <a:spcPts val="0"/>
              </a:spcBef>
              <a:spcAft>
                <a:spcPts val="0"/>
              </a:spcAft>
              <a:buNone/>
            </a:pPr>
            <a:r>
              <a:rPr lang="nl">
                <a:solidFill>
                  <a:schemeClr val="dk1"/>
                </a:solidFill>
              </a:rPr>
              <a:t>de stichting vaak tegen stuit: het vinden van sprekers. Zijn er alternatieve </a:t>
            </a:r>
            <a:r>
              <a:rPr lang="nl">
                <a:solidFill>
                  <a:schemeClr val="dk1"/>
                </a:solidFill>
                <a:highlight>
                  <a:srgbClr val="FFFFFF"/>
                </a:highlight>
              </a:rPr>
              <a:t>ideeën</a:t>
            </a:r>
            <a:r>
              <a:rPr lang="nl">
                <a:solidFill>
                  <a:schemeClr val="dk1"/>
                </a:solidFill>
              </a:rPr>
              <a:t>?</a:t>
            </a:r>
            <a:endParaRPr>
              <a:solidFill>
                <a:schemeClr val="dk1"/>
              </a:solidFill>
            </a:endParaRPr>
          </a:p>
          <a:p>
            <a:pPr indent="0" lvl="0" marL="0" rtl="0" algn="l">
              <a:lnSpc>
                <a:spcPct val="115000"/>
              </a:lnSpc>
              <a:spcBef>
                <a:spcPts val="0"/>
              </a:spcBef>
              <a:spcAft>
                <a:spcPts val="0"/>
              </a:spcAft>
              <a:buNone/>
            </a:pPr>
            <a:r>
              <a:rPr lang="nl">
                <a:solidFill>
                  <a:schemeClr val="dk1"/>
                </a:solidFill>
              </a:rPr>
              <a:t>9) 	Regelmatig(er) onze social feed vullen (dus Facebook en Instagram pagina) met reposts van </a:t>
            </a:r>
            <a:endParaRPr>
              <a:solidFill>
                <a:schemeClr val="dk1"/>
              </a:solidFill>
            </a:endParaRPr>
          </a:p>
          <a:p>
            <a:pPr indent="457200" lvl="0" marL="0" rtl="0" algn="l">
              <a:lnSpc>
                <a:spcPct val="115000"/>
              </a:lnSpc>
              <a:spcBef>
                <a:spcPts val="0"/>
              </a:spcBef>
              <a:spcAft>
                <a:spcPts val="0"/>
              </a:spcAft>
              <a:buNone/>
            </a:pPr>
            <a:r>
              <a:rPr lang="nl">
                <a:solidFill>
                  <a:schemeClr val="dk1"/>
                </a:solidFill>
              </a:rPr>
              <a:t>andere pagina’s.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ctr">
              <a:lnSpc>
                <a:spcPct val="130000"/>
              </a:lnSpc>
              <a:spcBef>
                <a:spcPts val="0"/>
              </a:spcBef>
              <a:spcAft>
                <a:spcPts val="0"/>
              </a:spcAft>
              <a:buClr>
                <a:schemeClr val="dk1"/>
              </a:buClr>
              <a:buSzPts val="1100"/>
              <a:buFont typeface="Arial"/>
              <a:buNone/>
            </a:pPr>
            <a:r>
              <a:rPr b="1" lang="nl">
                <a:solidFill>
                  <a:srgbClr val="44A497"/>
                </a:solidFill>
                <a:highlight>
                  <a:schemeClr val="lt1"/>
                </a:highlight>
              </a:rPr>
              <a:t>- Help jij mee meer en (h)erkenning rondom PCOS te creëren? -</a:t>
            </a:r>
            <a:endParaRPr b="1">
              <a:solidFill>
                <a:srgbClr val="44A497"/>
              </a:solidFill>
              <a:highlight>
                <a:schemeClr val="lt1"/>
              </a:highlight>
            </a:endParaRPr>
          </a:p>
          <a:p>
            <a:pPr indent="0" lvl="0" marL="0" rtl="0" algn="l">
              <a:lnSpc>
                <a:spcPct val="115000"/>
              </a:lnSpc>
              <a:spcBef>
                <a:spcPts val="300"/>
              </a:spcBef>
              <a:spcAft>
                <a:spcPts val="0"/>
              </a:spcAft>
              <a:buNone/>
            </a:pPr>
            <a:r>
              <a:t/>
            </a:r>
            <a:endParaRPr>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914400" rtl="0" algn="l">
              <a:lnSpc>
                <a:spcPct val="115000"/>
              </a:lnSpc>
              <a:spcBef>
                <a:spcPts val="600"/>
              </a:spcBef>
              <a:spcAft>
                <a:spcPts val="600"/>
              </a:spcAft>
              <a:buNone/>
            </a:pPr>
            <a:r>
              <a:t/>
            </a:r>
            <a:endParaRPr sz="1200">
              <a:solidFill>
                <a:schemeClr val="dk1"/>
              </a:solidFill>
            </a:endParaRPr>
          </a:p>
        </p:txBody>
      </p:sp>
      <p:pic>
        <p:nvPicPr>
          <p:cNvPr id="87" name="Google Shape;87;p18"/>
          <p:cNvPicPr preferRelativeResize="0"/>
          <p:nvPr/>
        </p:nvPicPr>
        <p:blipFill>
          <a:blip r:embed="rId3">
            <a:alphaModFix/>
          </a:blip>
          <a:stretch>
            <a:fillRect/>
          </a:stretch>
        </p:blipFill>
        <p:spPr>
          <a:xfrm>
            <a:off x="8298000" y="4264650"/>
            <a:ext cx="685150" cy="700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