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62cdc79831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62cdc79831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62cdc79831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62cdc79831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578d8fd317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578d8fd317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578d8fd317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578d8fd317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www.stilverlangen.nl/" TargetMode="External"/><Relationship Id="rId4" Type="http://schemas.openxmlformats.org/officeDocument/2006/relationships/hyperlink" Target="http://www.stilverlangen.nl/" TargetMode="External"/><Relationship Id="rId5" Type="http://schemas.openxmlformats.org/officeDocument/2006/relationships/hyperlink" Target="http://www.stilverlangen.nl/" TargetMode="External"/><Relationship Id="rId6" Type="http://schemas.openxmlformats.org/officeDocument/2006/relationships/hyperlink" Target="http://www.stilverlangen.nl/" TargetMode="External"/><Relationship Id="rId7"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2546551" y="952375"/>
            <a:ext cx="3898500" cy="3238749"/>
          </a:xfrm>
          <a:prstGeom prst="rect">
            <a:avLst/>
          </a:prstGeom>
          <a:noFill/>
          <a:ln>
            <a:noFill/>
          </a:ln>
        </p:spPr>
      </p:pic>
      <p:sp>
        <p:nvSpPr>
          <p:cNvPr id="55" name="Google Shape;55;p13"/>
          <p:cNvSpPr txBox="1"/>
          <p:nvPr/>
        </p:nvSpPr>
        <p:spPr>
          <a:xfrm>
            <a:off x="5412650" y="884900"/>
            <a:ext cx="7338900" cy="85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462525" y="562525"/>
            <a:ext cx="4523700" cy="3957000"/>
          </a:xfrm>
          <a:prstGeom prst="rect">
            <a:avLst/>
          </a:prstGeom>
          <a:noFill/>
          <a:ln cap="flat" cmpd="sng" w="9525">
            <a:solidFill>
              <a:schemeClr val="dk1"/>
            </a:solidFill>
            <a:prstDash val="solid"/>
            <a:round/>
            <a:headEnd len="sm" w="sm" type="none"/>
            <a:tailEnd len="sm" w="sm" type="none"/>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Clr>
                <a:schemeClr val="dk1"/>
              </a:buClr>
              <a:buSzPts val="1100"/>
              <a:buFont typeface="Arial"/>
              <a:buNone/>
            </a:pPr>
            <a:r>
              <a:rPr b="1" lang="nl" sz="1200">
                <a:solidFill>
                  <a:srgbClr val="44A497"/>
                </a:solidFill>
              </a:rPr>
              <a:t>Hier hebben wij aan gewerkt:</a:t>
            </a:r>
            <a:endParaRPr b="1" sz="1200">
              <a:solidFill>
                <a:srgbClr val="44A497"/>
              </a:solidFill>
            </a:endParaRPr>
          </a:p>
          <a:p>
            <a:pPr indent="-304800" lvl="0" marL="457200" rtl="0" algn="l">
              <a:lnSpc>
                <a:spcPct val="115000"/>
              </a:lnSpc>
              <a:spcBef>
                <a:spcPts val="600"/>
              </a:spcBef>
              <a:spcAft>
                <a:spcPts val="0"/>
              </a:spcAft>
              <a:buClr>
                <a:schemeClr val="dk1"/>
              </a:buClr>
              <a:buSzPts val="1200"/>
              <a:buChar char="●"/>
            </a:pPr>
            <a:r>
              <a:rPr lang="nl" sz="1200">
                <a:solidFill>
                  <a:schemeClr val="dk1"/>
                </a:solidFill>
              </a:rPr>
              <a:t>Stichting is in 2015 opgericht</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Website online sinds augustus 2017</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Flyers en visitekaartjes ontwikkeld</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Fondsenwerving</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Vrijwilligers aantrekken</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Aan werkgroepen deelgenomen, waaronder het ontwikkelen van de richtlijnmodule voor PCOS</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Community op Social Media opgebouwd (Facebook sinds november 2014 en Instagram sinds september 2019)</a:t>
            </a:r>
            <a:endParaRPr sz="1200">
              <a:solidFill>
                <a:schemeClr val="dk1"/>
              </a:solidFill>
            </a:endParaRPr>
          </a:p>
          <a:p>
            <a:pPr indent="0" lvl="0" marL="0" rtl="0" algn="l">
              <a:lnSpc>
                <a:spcPct val="115000"/>
              </a:lnSpc>
              <a:spcBef>
                <a:spcPts val="600"/>
              </a:spcBef>
              <a:spcAft>
                <a:spcPts val="0"/>
              </a:spcAft>
              <a:buNone/>
            </a:pPr>
            <a:r>
              <a:rPr b="1" lang="nl" sz="1200">
                <a:solidFill>
                  <a:srgbClr val="44A497"/>
                </a:solidFill>
                <a:highlight>
                  <a:schemeClr val="lt1"/>
                </a:highlight>
              </a:rPr>
              <a:t>Hier werken wij aan:</a:t>
            </a:r>
            <a:endParaRPr b="1" sz="1200">
              <a:solidFill>
                <a:srgbClr val="44A497"/>
              </a:solidFill>
              <a:highlight>
                <a:schemeClr val="lt1"/>
              </a:highlight>
            </a:endParaRPr>
          </a:p>
          <a:p>
            <a:pPr indent="-304800" lvl="0" marL="457200" rtl="0" algn="l">
              <a:lnSpc>
                <a:spcPct val="115000"/>
              </a:lnSpc>
              <a:spcBef>
                <a:spcPts val="600"/>
              </a:spcBef>
              <a:spcAft>
                <a:spcPts val="0"/>
              </a:spcAft>
              <a:buClr>
                <a:schemeClr val="dk1"/>
              </a:buClr>
              <a:buSzPts val="1200"/>
              <a:buChar char="●"/>
            </a:pPr>
            <a:r>
              <a:rPr lang="nl" sz="1200">
                <a:solidFill>
                  <a:schemeClr val="dk1"/>
                </a:solidFill>
              </a:rPr>
              <a:t>Brug bouwen tussen arts en </a:t>
            </a:r>
            <a:r>
              <a:rPr lang="nl" sz="1200">
                <a:solidFill>
                  <a:schemeClr val="dk1"/>
                </a:solidFill>
                <a:highlight>
                  <a:schemeClr val="lt1"/>
                </a:highlight>
              </a:rPr>
              <a:t>patiënt</a:t>
            </a:r>
            <a:endParaRPr sz="1200">
              <a:solidFill>
                <a:schemeClr val="dk1"/>
              </a:solidFill>
              <a:highlight>
                <a:schemeClr val="lt1"/>
              </a:highlight>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Meer bekendheid rondom PCOS </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Kleinschalige informatiebijeenkomsten realiseren</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Vrijwilligers werven</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Fondsenwerving</a:t>
            </a:r>
            <a:endParaRPr sz="1200">
              <a:solidFill>
                <a:schemeClr val="dk1"/>
              </a:solidFill>
            </a:endParaRPr>
          </a:p>
          <a:p>
            <a:pPr indent="-304800" lvl="0" marL="457200" rtl="0" algn="l">
              <a:lnSpc>
                <a:spcPct val="115000"/>
              </a:lnSpc>
              <a:spcBef>
                <a:spcPts val="0"/>
              </a:spcBef>
              <a:spcAft>
                <a:spcPts val="0"/>
              </a:spcAft>
              <a:buClr>
                <a:schemeClr val="dk1"/>
              </a:buClr>
              <a:buSzPts val="1200"/>
              <a:buChar char="●"/>
            </a:pPr>
            <a:r>
              <a:rPr lang="nl" sz="1200">
                <a:solidFill>
                  <a:schemeClr val="dk1"/>
                </a:solidFill>
              </a:rPr>
              <a:t>Website updaten</a:t>
            </a:r>
            <a:endParaRPr sz="1200">
              <a:solidFill>
                <a:schemeClr val="dk1"/>
              </a:solidFill>
            </a:endParaRPr>
          </a:p>
        </p:txBody>
      </p:sp>
      <p:pic>
        <p:nvPicPr>
          <p:cNvPr id="61" name="Google Shape;61;p14"/>
          <p:cNvPicPr preferRelativeResize="0"/>
          <p:nvPr/>
        </p:nvPicPr>
        <p:blipFill>
          <a:blip r:embed="rId3">
            <a:alphaModFix/>
          </a:blip>
          <a:stretch>
            <a:fillRect/>
          </a:stretch>
        </p:blipFill>
        <p:spPr>
          <a:xfrm>
            <a:off x="8298000" y="4264650"/>
            <a:ext cx="685150" cy="700225"/>
          </a:xfrm>
          <a:prstGeom prst="rect">
            <a:avLst/>
          </a:prstGeom>
          <a:noFill/>
          <a:ln>
            <a:noFill/>
          </a:ln>
        </p:spPr>
      </p:pic>
      <p:pic>
        <p:nvPicPr>
          <p:cNvPr id="62" name="Google Shape;62;p14"/>
          <p:cNvPicPr preferRelativeResize="0"/>
          <p:nvPr/>
        </p:nvPicPr>
        <p:blipFill>
          <a:blip r:embed="rId4">
            <a:alphaModFix/>
          </a:blip>
          <a:stretch>
            <a:fillRect/>
          </a:stretch>
        </p:blipFill>
        <p:spPr>
          <a:xfrm>
            <a:off x="5125126" y="562525"/>
            <a:ext cx="2775151" cy="3912076"/>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nvSpPr>
        <p:spPr>
          <a:xfrm>
            <a:off x="2790350" y="410625"/>
            <a:ext cx="6192900" cy="391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nl" sz="1200">
                <a:solidFill>
                  <a:srgbClr val="44A497"/>
                </a:solidFill>
              </a:rPr>
              <a:t>Online facts 2020-2021:</a:t>
            </a:r>
            <a:endParaRPr b="1" sz="1200">
              <a:solidFill>
                <a:srgbClr val="44A497"/>
              </a:solidFill>
            </a:endParaRPr>
          </a:p>
          <a:p>
            <a:pPr indent="-304800" lvl="0" marL="457200" rtl="0" algn="l">
              <a:spcBef>
                <a:spcPts val="600"/>
              </a:spcBef>
              <a:spcAft>
                <a:spcPts val="0"/>
              </a:spcAft>
              <a:buClr>
                <a:schemeClr val="dk1"/>
              </a:buClr>
              <a:buSzPts val="1200"/>
              <a:buChar char="●"/>
            </a:pPr>
            <a:r>
              <a:rPr lang="nl" sz="1200">
                <a:solidFill>
                  <a:schemeClr val="dk1"/>
                </a:solidFill>
              </a:rPr>
              <a:t>1600+ volgers op Facebook.</a:t>
            </a:r>
            <a:endParaRPr sz="1200">
              <a:solidFill>
                <a:schemeClr val="dk1"/>
              </a:solidFill>
            </a:endParaRPr>
          </a:p>
          <a:p>
            <a:pPr indent="-304800" lvl="0" marL="457200" rtl="0" algn="l">
              <a:spcBef>
                <a:spcPts val="0"/>
              </a:spcBef>
              <a:spcAft>
                <a:spcPts val="0"/>
              </a:spcAft>
              <a:buClr>
                <a:schemeClr val="dk1"/>
              </a:buClr>
              <a:buSzPts val="1200"/>
              <a:buChar char="●"/>
            </a:pPr>
            <a:r>
              <a:rPr lang="nl" sz="1200">
                <a:solidFill>
                  <a:schemeClr val="dk1"/>
                </a:solidFill>
              </a:rPr>
              <a:t>250 volgers op Instagram.</a:t>
            </a:r>
            <a:endParaRPr sz="1200">
              <a:solidFill>
                <a:schemeClr val="dk1"/>
              </a:solidFill>
            </a:endParaRPr>
          </a:p>
          <a:p>
            <a:pPr indent="-304800" lvl="0" marL="457200" rtl="0" algn="l">
              <a:spcBef>
                <a:spcPts val="0"/>
              </a:spcBef>
              <a:spcAft>
                <a:spcPts val="0"/>
              </a:spcAft>
              <a:buClr>
                <a:schemeClr val="dk1"/>
              </a:buClr>
              <a:buSzPts val="1200"/>
              <a:buChar char="●"/>
            </a:pPr>
            <a:r>
              <a:rPr lang="nl" sz="1200">
                <a:solidFill>
                  <a:schemeClr val="dk1"/>
                </a:solidFill>
              </a:rPr>
              <a:t>In 2020 145K bezoekers en 183K sessies op de website.</a:t>
            </a:r>
            <a:endParaRPr sz="1200">
              <a:solidFill>
                <a:schemeClr val="dk1"/>
              </a:solidFill>
            </a:endParaRPr>
          </a:p>
          <a:p>
            <a:pPr indent="-304800" lvl="0" marL="457200" rtl="0" algn="l">
              <a:spcBef>
                <a:spcPts val="0"/>
              </a:spcBef>
              <a:spcAft>
                <a:spcPts val="0"/>
              </a:spcAft>
              <a:buClr>
                <a:schemeClr val="dk1"/>
              </a:buClr>
              <a:buSzPts val="1200"/>
              <a:buChar char="●"/>
            </a:pPr>
            <a:r>
              <a:rPr lang="nl" sz="1200">
                <a:solidFill>
                  <a:schemeClr val="dk1"/>
                </a:solidFill>
              </a:rPr>
              <a:t>In 2021 104K bezoekers en 131K sessies op de website </a:t>
            </a:r>
            <a:r>
              <a:rPr i="1" lang="nl" sz="1200">
                <a:solidFill>
                  <a:srgbClr val="9900FF"/>
                </a:solidFill>
              </a:rPr>
              <a:t>(daling van 29% bezoekers en 29% sessies tov 2020).</a:t>
            </a:r>
            <a:endParaRPr i="1" sz="1200">
              <a:solidFill>
                <a:srgbClr val="9900FF"/>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pic>
        <p:nvPicPr>
          <p:cNvPr id="68" name="Google Shape;68;p15"/>
          <p:cNvPicPr preferRelativeResize="0"/>
          <p:nvPr/>
        </p:nvPicPr>
        <p:blipFill>
          <a:blip r:embed="rId3">
            <a:alphaModFix/>
          </a:blip>
          <a:stretch>
            <a:fillRect/>
          </a:stretch>
        </p:blipFill>
        <p:spPr>
          <a:xfrm>
            <a:off x="8298000" y="4264650"/>
            <a:ext cx="685150" cy="700225"/>
          </a:xfrm>
          <a:prstGeom prst="rect">
            <a:avLst/>
          </a:prstGeom>
          <a:noFill/>
          <a:ln>
            <a:noFill/>
          </a:ln>
        </p:spPr>
      </p:pic>
      <p:pic>
        <p:nvPicPr>
          <p:cNvPr id="69" name="Google Shape;69;p15"/>
          <p:cNvPicPr preferRelativeResize="0"/>
          <p:nvPr/>
        </p:nvPicPr>
        <p:blipFill>
          <a:blip r:embed="rId4">
            <a:alphaModFix/>
          </a:blip>
          <a:stretch>
            <a:fillRect/>
          </a:stretch>
        </p:blipFill>
        <p:spPr>
          <a:xfrm rot="-5400000">
            <a:off x="-104700" y="964675"/>
            <a:ext cx="3322752" cy="221462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nvSpPr>
        <p:spPr>
          <a:xfrm>
            <a:off x="152200" y="210400"/>
            <a:ext cx="8831100" cy="4118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nl" sz="1200">
                <a:solidFill>
                  <a:srgbClr val="44A497"/>
                </a:solidFill>
              </a:rPr>
              <a:t>Hier wilden wij aan werken in 2020-2021:</a:t>
            </a:r>
            <a:endParaRPr b="1" sz="1200">
              <a:solidFill>
                <a:srgbClr val="44A497"/>
              </a:solidFill>
            </a:endParaRPr>
          </a:p>
          <a:p>
            <a:pPr indent="-298450" lvl="0" marL="269999" rtl="0" algn="l">
              <a:lnSpc>
                <a:spcPct val="115000"/>
              </a:lnSpc>
              <a:spcBef>
                <a:spcPts val="600"/>
              </a:spcBef>
              <a:spcAft>
                <a:spcPts val="0"/>
              </a:spcAft>
              <a:buClr>
                <a:schemeClr val="dk1"/>
              </a:buClr>
              <a:buSzPts val="1100"/>
              <a:buChar char="●"/>
            </a:pPr>
            <a:r>
              <a:rPr lang="nl" sz="1100">
                <a:solidFill>
                  <a:schemeClr val="dk1"/>
                </a:solidFill>
              </a:rPr>
              <a:t>Regelmatig(er) onze social feed vullen (dus Facebook en Instgram pagina).</a:t>
            </a:r>
            <a:endParaRPr sz="1100">
              <a:solidFill>
                <a:schemeClr val="dk1"/>
              </a:solidFill>
            </a:endParaRPr>
          </a:p>
          <a:p>
            <a:pPr indent="-298450" lvl="0" marL="269999" marR="76200" rtl="0" algn="l">
              <a:lnSpc>
                <a:spcPct val="118000"/>
              </a:lnSpc>
              <a:spcBef>
                <a:spcPts val="0"/>
              </a:spcBef>
              <a:spcAft>
                <a:spcPts val="0"/>
              </a:spcAft>
              <a:buClr>
                <a:schemeClr val="dk1"/>
              </a:buClr>
              <a:buSzPts val="1100"/>
              <a:buChar char="●"/>
            </a:pPr>
            <a:r>
              <a:rPr lang="nl" sz="1100">
                <a:solidFill>
                  <a:schemeClr val="dk1"/>
                </a:solidFill>
              </a:rPr>
              <a:t>Bemachtigen en posten van YouTube films over PCOS (wetenschappelijke films in het NL/ENG) op ons kanaal. </a:t>
            </a:r>
            <a:endParaRPr sz="1100">
              <a:solidFill>
                <a:schemeClr val="dk1"/>
              </a:solidFill>
            </a:endParaRPr>
          </a:p>
          <a:p>
            <a:pPr indent="-298450" lvl="0" marL="269999" rtl="0" algn="l">
              <a:lnSpc>
                <a:spcPct val="115000"/>
              </a:lnSpc>
              <a:spcBef>
                <a:spcPts val="0"/>
              </a:spcBef>
              <a:spcAft>
                <a:spcPts val="0"/>
              </a:spcAft>
              <a:buClr>
                <a:schemeClr val="dk1"/>
              </a:buClr>
              <a:buSzPts val="1100"/>
              <a:buChar char="●"/>
            </a:pPr>
            <a:r>
              <a:rPr lang="nl" sz="1100">
                <a:solidFill>
                  <a:schemeClr val="dk1"/>
                </a:solidFill>
              </a:rPr>
              <a:t>De stichting heeft help nodig bij het beantwoorden van priveberichten op Facebook en Instagram.</a:t>
            </a:r>
            <a:endParaRPr sz="1100">
              <a:solidFill>
                <a:schemeClr val="dk1"/>
              </a:solidFill>
            </a:endParaRPr>
          </a:p>
          <a:p>
            <a:pPr indent="-298450" lvl="0" marL="269999" rtl="0" algn="l">
              <a:lnSpc>
                <a:spcPct val="115000"/>
              </a:lnSpc>
              <a:spcBef>
                <a:spcPts val="0"/>
              </a:spcBef>
              <a:spcAft>
                <a:spcPts val="0"/>
              </a:spcAft>
              <a:buClr>
                <a:schemeClr val="dk1"/>
              </a:buClr>
              <a:buSzPts val="1100"/>
              <a:buChar char="●"/>
            </a:pPr>
            <a:r>
              <a:rPr lang="nl" sz="1100">
                <a:solidFill>
                  <a:schemeClr val="dk1"/>
                </a:solidFill>
              </a:rPr>
              <a:t>Fondsenwerving op groot- en kleinschalig niveau &gt; ideeën uitwerken.</a:t>
            </a:r>
            <a:endParaRPr sz="1100">
              <a:solidFill>
                <a:schemeClr val="dk1"/>
              </a:solidFill>
            </a:endParaRPr>
          </a:p>
          <a:p>
            <a:pPr indent="-298450" lvl="0" marL="269999" marR="101600" rtl="0" algn="l">
              <a:lnSpc>
                <a:spcPct val="118000"/>
              </a:lnSpc>
              <a:spcBef>
                <a:spcPts val="0"/>
              </a:spcBef>
              <a:spcAft>
                <a:spcPts val="0"/>
              </a:spcAft>
              <a:buClr>
                <a:schemeClr val="dk1"/>
              </a:buClr>
              <a:buSzPts val="1100"/>
              <a:buChar char="●"/>
            </a:pPr>
            <a:r>
              <a:rPr lang="nl" sz="1100">
                <a:solidFill>
                  <a:schemeClr val="dk1"/>
                </a:solidFill>
              </a:rPr>
              <a:t>Verspreiden van onze informatieflyer &gt; er is een lijst met potentiele locaties zoals huisartsenposten, ziekenhuizen, ivf centra,             etc. Deze hebben wij in het verleden al eens aangeschreven, wellicht nogmaals benaderen via de mail of telefoon (en dan pas de flyers opsturen)?</a:t>
            </a:r>
            <a:endParaRPr sz="1100">
              <a:solidFill>
                <a:schemeClr val="dk1"/>
              </a:solidFill>
            </a:endParaRPr>
          </a:p>
          <a:p>
            <a:pPr indent="-298450" lvl="0" marL="269999" marR="152400" rtl="0" algn="l">
              <a:lnSpc>
                <a:spcPct val="118000"/>
              </a:lnSpc>
              <a:spcBef>
                <a:spcPts val="0"/>
              </a:spcBef>
              <a:spcAft>
                <a:spcPts val="0"/>
              </a:spcAft>
              <a:buClr>
                <a:schemeClr val="dk1"/>
              </a:buClr>
              <a:buSzPts val="1100"/>
              <a:buChar char="●"/>
            </a:pPr>
            <a:r>
              <a:rPr lang="nl" sz="1100">
                <a:solidFill>
                  <a:schemeClr val="dk1"/>
                </a:solidFill>
              </a:rPr>
              <a:t>Uitbreiding/vernieuwing van teksten op de website &gt; wij willen deze per onderwerp weer onder de loep nemen met inachtneming dat wij neutraal moeten blijven en ons op de wetenschappelijke feiten moeten houden ivm onze samenwerking met Erasmus MC.</a:t>
            </a:r>
            <a:endParaRPr sz="1100">
              <a:solidFill>
                <a:schemeClr val="dk1"/>
              </a:solidFill>
            </a:endParaRPr>
          </a:p>
          <a:p>
            <a:pPr indent="-298450" lvl="0" marL="269999" marR="152400" rtl="0" algn="l">
              <a:lnSpc>
                <a:spcPct val="118000"/>
              </a:lnSpc>
              <a:spcBef>
                <a:spcPts val="0"/>
              </a:spcBef>
              <a:spcAft>
                <a:spcPts val="0"/>
              </a:spcAft>
              <a:buClr>
                <a:schemeClr val="dk1"/>
              </a:buClr>
              <a:buSzPts val="1100"/>
              <a:buChar char="●"/>
            </a:pPr>
            <a:r>
              <a:rPr lang="nl" sz="1100">
                <a:solidFill>
                  <a:schemeClr val="dk1"/>
                </a:solidFill>
              </a:rPr>
              <a:t>De website iets persoonlijker maken door het plaatsen van persoonlijke verhalen, maar ook door onszelf voor te stellen. </a:t>
            </a:r>
            <a:endParaRPr sz="1100">
              <a:solidFill>
                <a:schemeClr val="dk1"/>
              </a:solidFill>
            </a:endParaRPr>
          </a:p>
          <a:p>
            <a:pPr indent="-298450" lvl="0" marL="269999" marR="317500" rtl="0" algn="l">
              <a:lnSpc>
                <a:spcPct val="118000"/>
              </a:lnSpc>
              <a:spcBef>
                <a:spcPts val="0"/>
              </a:spcBef>
              <a:spcAft>
                <a:spcPts val="0"/>
              </a:spcAft>
              <a:buClr>
                <a:schemeClr val="dk1"/>
              </a:buClr>
              <a:buSzPts val="1100"/>
              <a:buChar char="●"/>
            </a:pPr>
            <a:r>
              <a:rPr lang="nl" sz="1100">
                <a:solidFill>
                  <a:schemeClr val="dk1"/>
                </a:solidFill>
              </a:rPr>
              <a:t>Contact opzoeken met bijvoorbeeld het UMC, EMC en AMC om wetenschappelijke onderzoeken en artikelen rondom PCOS  op te vragen, zodat wij deze kunnen plaatsen op onze website.</a:t>
            </a:r>
            <a:endParaRPr sz="1100">
              <a:solidFill>
                <a:schemeClr val="dk1"/>
              </a:solidFill>
            </a:endParaRPr>
          </a:p>
          <a:p>
            <a:pPr indent="-298450" lvl="0" marL="269999" marR="355600" rtl="0" algn="l">
              <a:lnSpc>
                <a:spcPct val="118000"/>
              </a:lnSpc>
              <a:spcBef>
                <a:spcPts val="0"/>
              </a:spcBef>
              <a:spcAft>
                <a:spcPts val="0"/>
              </a:spcAft>
              <a:buClr>
                <a:schemeClr val="dk1"/>
              </a:buClr>
              <a:buSzPts val="1100"/>
              <a:buChar char="●"/>
            </a:pPr>
            <a:r>
              <a:rPr lang="nl" sz="1100">
                <a:solidFill>
                  <a:schemeClr val="dk1"/>
                </a:solidFill>
              </a:rPr>
              <a:t>Online en offline tijdschriften aanschrijven voor meer bekendheid voor de Stichting en POCS &gt; tekst opmaken die verstuurd kan worden.</a:t>
            </a:r>
            <a:endParaRPr sz="1100">
              <a:solidFill>
                <a:schemeClr val="dk1"/>
              </a:solidFill>
            </a:endParaRPr>
          </a:p>
          <a:p>
            <a:pPr indent="-298450" lvl="0" marL="269999" marR="215900" rtl="0" algn="l">
              <a:lnSpc>
                <a:spcPct val="118000"/>
              </a:lnSpc>
              <a:spcBef>
                <a:spcPts val="0"/>
              </a:spcBef>
              <a:spcAft>
                <a:spcPts val="0"/>
              </a:spcAft>
              <a:buClr>
                <a:schemeClr val="dk1"/>
              </a:buClr>
              <a:buSzPts val="1100"/>
              <a:buChar char="●"/>
            </a:pPr>
            <a:r>
              <a:rPr lang="nl" sz="1100">
                <a:solidFill>
                  <a:schemeClr val="dk1"/>
                </a:solidFill>
              </a:rPr>
              <a:t>Onderzoeken op welke websites (in brede vorm) wij staan vermeld en waar (nog) niet &gt; deze aanschrijven. Wij staan bijvoorbeeld op Freya, Erasmus, DeGynaecoloog, UMCG, Nederlandse Vereniging voor Endocrinologie vermeld. OLVG heeft bijvoorbeeld geen verwijzing naar ons, maar wel naar de website</a:t>
            </a:r>
            <a:r>
              <a:rPr lang="nl" sz="1100">
                <a:solidFill>
                  <a:schemeClr val="dk1"/>
                </a:solidFill>
                <a:uFill>
                  <a:noFill/>
                </a:uFill>
                <a:hlinkClick r:id="rId3">
                  <a:extLst>
                    <a:ext uri="{A12FA001-AC4F-418D-AE19-62706E023703}">
                      <ahyp:hlinkClr val="tx"/>
                    </a:ext>
                  </a:extLst>
                </a:hlinkClick>
              </a:rPr>
              <a:t> </a:t>
            </a:r>
            <a:r>
              <a:rPr lang="nl" sz="1100" u="sng">
                <a:solidFill>
                  <a:srgbClr val="1154CC"/>
                </a:solidFill>
                <a:hlinkClick r:id="rId4">
                  <a:extLst>
                    <a:ext uri="{A12FA001-AC4F-418D-AE19-62706E023703}">
                      <ahyp:hlinkClr val="tx"/>
                    </a:ext>
                  </a:extLst>
                </a:hlinkClick>
              </a:rPr>
              <a:t> www.stilverlangen.nl </a:t>
            </a:r>
            <a:r>
              <a:rPr lang="nl" sz="1100">
                <a:solidFill>
                  <a:srgbClr val="1154CC"/>
                </a:solidFill>
                <a:uFill>
                  <a:noFill/>
                </a:uFill>
                <a:hlinkClick r:id="rId5">
                  <a:extLst>
                    <a:ext uri="{A12FA001-AC4F-418D-AE19-62706E023703}">
                      <ahyp:hlinkClr val="tx"/>
                    </a:ext>
                  </a:extLst>
                </a:hlinkClick>
              </a:rPr>
              <a:t> </a:t>
            </a:r>
            <a:r>
              <a:rPr lang="nl" sz="1100">
                <a:solidFill>
                  <a:schemeClr val="dk1"/>
                </a:solidFill>
                <a:uFill>
                  <a:noFill/>
                </a:uFill>
                <a:hlinkClick r:id="rId6">
                  <a:extLst>
                    <a:ext uri="{A12FA001-AC4F-418D-AE19-62706E023703}">
                      <ahyp:hlinkClr val="tx"/>
                    </a:ext>
                  </a:extLst>
                </a:hlinkClick>
              </a:rPr>
              <a:t>(i</a:t>
            </a:r>
            <a:r>
              <a:rPr lang="nl" sz="1100">
                <a:solidFill>
                  <a:schemeClr val="dk1"/>
                </a:solidFill>
              </a:rPr>
              <a:t>s een webshop….).</a:t>
            </a:r>
            <a:endParaRPr sz="1100">
              <a:solidFill>
                <a:schemeClr val="dk1"/>
              </a:solidFill>
            </a:endParaRPr>
          </a:p>
          <a:p>
            <a:pPr indent="-298450" lvl="0" marL="269999" rtl="0" algn="l">
              <a:lnSpc>
                <a:spcPct val="115000"/>
              </a:lnSpc>
              <a:spcBef>
                <a:spcPts val="0"/>
              </a:spcBef>
              <a:spcAft>
                <a:spcPts val="0"/>
              </a:spcAft>
              <a:buClr>
                <a:schemeClr val="dk1"/>
              </a:buClr>
              <a:buSzPts val="1100"/>
              <a:buChar char="●"/>
            </a:pPr>
            <a:r>
              <a:rPr lang="nl" sz="1100">
                <a:solidFill>
                  <a:schemeClr val="dk1"/>
                </a:solidFill>
              </a:rPr>
              <a:t>Plannen voor de toekomst: “PCOS on tour” (kleinschalige bijeenkomsten). Het enige probleem waar de stichting vaak tegen stuit: het vinden van sprekers. Zijn er alternatieve ideeën?</a:t>
            </a:r>
            <a:endParaRPr sz="1100">
              <a:solidFill>
                <a:schemeClr val="dk1"/>
              </a:solidFill>
            </a:endParaRPr>
          </a:p>
          <a:p>
            <a:pPr indent="-298450" lvl="0" marL="269999" rtl="0" algn="l">
              <a:lnSpc>
                <a:spcPct val="115000"/>
              </a:lnSpc>
              <a:spcBef>
                <a:spcPts val="0"/>
              </a:spcBef>
              <a:spcAft>
                <a:spcPts val="0"/>
              </a:spcAft>
              <a:buClr>
                <a:schemeClr val="dk1"/>
              </a:buClr>
              <a:buSzPts val="1100"/>
              <a:buChar char="●"/>
            </a:pPr>
            <a:r>
              <a:rPr lang="nl" sz="1100">
                <a:solidFill>
                  <a:schemeClr val="dk1"/>
                </a:solidFill>
              </a:rPr>
              <a:t>Uitzoeken waar we de goedkoopste cookie disclaimer en privacyverklaring kunnen laten opstellen.  </a:t>
            </a:r>
            <a:endParaRPr sz="1200">
              <a:solidFill>
                <a:schemeClr val="dk1"/>
              </a:solidFill>
            </a:endParaRPr>
          </a:p>
          <a:p>
            <a:pPr indent="-228600" lvl="0" marL="269999"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pic>
        <p:nvPicPr>
          <p:cNvPr id="75" name="Google Shape;75;p16"/>
          <p:cNvPicPr preferRelativeResize="0"/>
          <p:nvPr/>
        </p:nvPicPr>
        <p:blipFill>
          <a:blip r:embed="rId7">
            <a:alphaModFix/>
          </a:blip>
          <a:stretch>
            <a:fillRect/>
          </a:stretch>
        </p:blipFill>
        <p:spPr>
          <a:xfrm>
            <a:off x="8298000" y="4264650"/>
            <a:ext cx="685150" cy="7002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nvSpPr>
        <p:spPr>
          <a:xfrm>
            <a:off x="152200" y="210400"/>
            <a:ext cx="8831100" cy="4118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nl" sz="1200">
                <a:solidFill>
                  <a:srgbClr val="44A497"/>
                </a:solidFill>
              </a:rPr>
              <a:t>Dit is opgepakt</a:t>
            </a:r>
            <a:r>
              <a:rPr b="1" lang="nl" sz="1200">
                <a:solidFill>
                  <a:srgbClr val="44A497"/>
                </a:solidFill>
              </a:rPr>
              <a:t> in 2020-2021:</a:t>
            </a:r>
            <a:endParaRPr b="1" sz="1200">
              <a:solidFill>
                <a:srgbClr val="44A497"/>
              </a:solidFill>
            </a:endParaRPr>
          </a:p>
          <a:p>
            <a:pPr indent="-304800" lvl="0" marL="179999" rtl="0" algn="l">
              <a:spcBef>
                <a:spcPts val="600"/>
              </a:spcBef>
              <a:spcAft>
                <a:spcPts val="0"/>
              </a:spcAft>
              <a:buClr>
                <a:schemeClr val="dk2"/>
              </a:buClr>
              <a:buSzPts val="1200"/>
              <a:buChar char="●"/>
            </a:pPr>
            <a:r>
              <a:rPr lang="nl" sz="1200">
                <a:solidFill>
                  <a:schemeClr val="dk2"/>
                </a:solidFill>
              </a:rPr>
              <a:t>Jolijn heeft contact gehad met Stichting Vrouw en vruchtbaarheid. Zij willen graag helpen om de tekst over voeding op de site aan te passen praktischer toegankelijker te maken. Jolijn heeft na de vakantie een afspraak met Aileen van Stichting Vrouw en vruchtbaarheid. Aileen stelt ook het landelijk protocol op over voedingen bij PCOS.</a:t>
            </a:r>
            <a:endParaRPr sz="1200">
              <a:solidFill>
                <a:schemeClr val="dk2"/>
              </a:solidFill>
            </a:endParaRPr>
          </a:p>
          <a:p>
            <a:pPr indent="-304800" lvl="0" marL="179999" rtl="0" algn="l">
              <a:spcBef>
                <a:spcPts val="0"/>
              </a:spcBef>
              <a:spcAft>
                <a:spcPts val="0"/>
              </a:spcAft>
              <a:buClr>
                <a:schemeClr val="dk2"/>
              </a:buClr>
              <a:buSzPts val="1200"/>
              <a:buChar char="●"/>
            </a:pPr>
            <a:r>
              <a:rPr lang="nl" sz="1200">
                <a:solidFill>
                  <a:schemeClr val="dk2"/>
                </a:solidFill>
              </a:rPr>
              <a:t>Jolijn geeft zich ook op om ziekenhuizen en relevante instanties te benaderen om te vragen of onze folders daar kunnen komen te liggen maar ook of onze website vermeld kan worden op hun website. Zij wil dit graag met iemand anders oppakken.</a:t>
            </a:r>
            <a:endParaRPr sz="1200">
              <a:solidFill>
                <a:schemeClr val="dk2"/>
              </a:solidFill>
            </a:endParaRPr>
          </a:p>
          <a:p>
            <a:pPr indent="-304800" lvl="0" marL="179999" rtl="0" algn="l">
              <a:spcBef>
                <a:spcPts val="0"/>
              </a:spcBef>
              <a:spcAft>
                <a:spcPts val="0"/>
              </a:spcAft>
              <a:buClr>
                <a:schemeClr val="dk2"/>
              </a:buClr>
              <a:buSzPts val="1200"/>
              <a:buChar char="●"/>
            </a:pPr>
            <a:r>
              <a:rPr lang="nl" sz="1200">
                <a:solidFill>
                  <a:schemeClr val="dk2"/>
                </a:solidFill>
              </a:rPr>
              <a:t>Participeren in overleggen tussen de stichting en gespecialiseerde artsen.</a:t>
            </a:r>
            <a:endParaRPr sz="1200">
              <a:solidFill>
                <a:schemeClr val="dk2"/>
              </a:solidFill>
            </a:endParaRPr>
          </a:p>
          <a:p>
            <a:pPr indent="-304800" lvl="0" marL="179999" rtl="0" algn="l">
              <a:spcBef>
                <a:spcPts val="0"/>
              </a:spcBef>
              <a:spcAft>
                <a:spcPts val="0"/>
              </a:spcAft>
              <a:buClr>
                <a:schemeClr val="dk2"/>
              </a:buClr>
              <a:buSzPts val="1200"/>
              <a:buChar char="●"/>
            </a:pPr>
            <a:r>
              <a:rPr lang="nl" sz="1200">
                <a:solidFill>
                  <a:schemeClr val="dk2"/>
                </a:solidFill>
              </a:rPr>
              <a:t>Sabrina heeft ons wetenschappenlijke stukken doorgestuurd en deze hebben wij online op onze website gezet.</a:t>
            </a:r>
            <a:endParaRPr sz="1200">
              <a:solidFill>
                <a:schemeClr val="dk2"/>
              </a:solidFill>
            </a:endParaRPr>
          </a:p>
          <a:p>
            <a:pPr indent="-228600" lvl="0" marL="269999"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pic>
        <p:nvPicPr>
          <p:cNvPr id="81" name="Google Shape;81;p17"/>
          <p:cNvPicPr preferRelativeResize="0"/>
          <p:nvPr/>
        </p:nvPicPr>
        <p:blipFill>
          <a:blip r:embed="rId3">
            <a:alphaModFix/>
          </a:blip>
          <a:stretch>
            <a:fillRect/>
          </a:stretch>
        </p:blipFill>
        <p:spPr>
          <a:xfrm>
            <a:off x="8298000" y="4264650"/>
            <a:ext cx="685150" cy="7002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